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4CDA-B256-464D-A7ED-22304518FA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A62C47-A77F-4A7F-8162-06D45512A4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0F3F3F-7563-4B61-8212-C3621C732180}"/>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7693F4BA-C6C3-44FB-9907-FD9CC86B65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3FD814-74D3-4C12-8CDD-7D0142FC465B}"/>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2108205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032A-57F6-4A7E-9166-4F565611CA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BC8DA7-7D43-4115-934F-C815F4AC8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C35EFA-C3AD-423C-9A37-692E59438EAD}"/>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E801BFAB-841E-4D14-9D62-83A65D4BCF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6F9FF6-8444-4BEC-8AC9-8BE1BDBB3A22}"/>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113943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5D9D5-CEE6-40BE-9BD8-F5A4820730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9FC5E3-5B6A-41DE-AAD7-3917D06D3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237777-37CD-455C-B48B-90C63601B709}"/>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DBC0DEA0-B432-466A-81C7-97A6D87DB8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38881B-50B1-4CEA-967F-42E1F893F5EF}"/>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417813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7545-9B13-4C42-9772-440E0D85E4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B34239-EBED-4B66-9DB6-DFC5F99049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54CB12-9452-4601-B8C2-033661C7AEC6}"/>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E83B4A54-42E5-481D-985F-86755FEDB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7596A0-33CB-4098-BAFA-A3F184A95EC8}"/>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43865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BA60-525E-42DA-A993-D49122F4D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D3F13B-C242-456A-9DE1-FBBD58F9D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92C57-F37F-4294-8821-67375641DF74}"/>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D385BF30-9278-49FF-AEF9-E037D539A9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99B92F-6365-4C93-A563-8555004D591A}"/>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955826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5507-1924-41FD-8856-A947F5B167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FDE406-9A32-4601-8D51-91B7F09FC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77BDF2-236C-45FC-8875-E757FFE77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39A425-A488-4585-87D7-68B6BC765E87}"/>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6" name="Footer Placeholder 5">
            <a:extLst>
              <a:ext uri="{FF2B5EF4-FFF2-40B4-BE49-F238E27FC236}">
                <a16:creationId xmlns:a16="http://schemas.microsoft.com/office/drawing/2014/main" id="{27033C52-77E0-44B3-81CE-65DAC8A859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29BC20-C594-4DD9-ADF0-A08D76657E18}"/>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425331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29D7-8C03-4117-8201-9A9E27C4D2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8E6902-4CFF-492A-9975-71450A7E0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7EF4A-AEDF-40FF-87AC-59A8DD82A9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42F8B0-E710-4FE3-A252-4C7254F84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D3828C-3C78-4D9A-ADE7-619417662B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9DDAEF-7BAE-4916-BD15-75A1A06DCFBE}"/>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8" name="Footer Placeholder 7">
            <a:extLst>
              <a:ext uri="{FF2B5EF4-FFF2-40B4-BE49-F238E27FC236}">
                <a16:creationId xmlns:a16="http://schemas.microsoft.com/office/drawing/2014/main" id="{346F254D-BAA8-4A7D-9E25-80C8E9B28A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26BE80-BBB8-4CC1-B430-25FC0E92BF10}"/>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127119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1A54-CD98-4B34-8D88-95A0C7ED24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6BA74C-E2B5-4EEE-9D47-81895204BD09}"/>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4" name="Footer Placeholder 3">
            <a:extLst>
              <a:ext uri="{FF2B5EF4-FFF2-40B4-BE49-F238E27FC236}">
                <a16:creationId xmlns:a16="http://schemas.microsoft.com/office/drawing/2014/main" id="{A81AFABB-6D40-45E8-AFC6-E2C6421269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EB8C43-300D-4B3D-B267-9F2A48A7AEBF}"/>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53675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AD3AE-18BF-482F-A240-4FB15B12CCD8}"/>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3" name="Footer Placeholder 2">
            <a:extLst>
              <a:ext uri="{FF2B5EF4-FFF2-40B4-BE49-F238E27FC236}">
                <a16:creationId xmlns:a16="http://schemas.microsoft.com/office/drawing/2014/main" id="{838AE635-5BD3-4430-B681-E27135EE00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A0C714-1675-49C9-B69B-F100CE056F10}"/>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47411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1149-55A6-4D18-B82A-CFF75B94E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6E5742-0BAC-4909-85EC-938C1ECA4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D25CF5-2532-4FA3-8105-8BB44ADF0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4C220-F69D-40C8-97CC-1F2369043BA9}"/>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6" name="Footer Placeholder 5">
            <a:extLst>
              <a:ext uri="{FF2B5EF4-FFF2-40B4-BE49-F238E27FC236}">
                <a16:creationId xmlns:a16="http://schemas.microsoft.com/office/drawing/2014/main" id="{875113A5-86F9-4AEF-828B-D9F1686A85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1CD20C-9E43-453E-9142-36A49FF1FA6B}"/>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2924168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6103-01E6-430F-BC72-E26A0658F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7947D7-3CCF-4971-AD95-392F248139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12ED64-295B-4578-B17C-C5B348A69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7FD56-485B-4A21-9C34-7F40C10DA5F8}"/>
              </a:ext>
            </a:extLst>
          </p:cNvPr>
          <p:cNvSpPr>
            <a:spLocks noGrp="1"/>
          </p:cNvSpPr>
          <p:nvPr>
            <p:ph type="dt" sz="half" idx="10"/>
          </p:nvPr>
        </p:nvSpPr>
        <p:spPr/>
        <p:txBody>
          <a:bodyPr/>
          <a:lstStyle/>
          <a:p>
            <a:fld id="{2D3BCC40-9B85-4BFA-9075-7E217C2000C0}" type="datetimeFigureOut">
              <a:rPr lang="en-IN" smtClean="0"/>
              <a:t>07-10-2020</a:t>
            </a:fld>
            <a:endParaRPr lang="en-IN"/>
          </a:p>
        </p:txBody>
      </p:sp>
      <p:sp>
        <p:nvSpPr>
          <p:cNvPr id="6" name="Footer Placeholder 5">
            <a:extLst>
              <a:ext uri="{FF2B5EF4-FFF2-40B4-BE49-F238E27FC236}">
                <a16:creationId xmlns:a16="http://schemas.microsoft.com/office/drawing/2014/main" id="{BAE27A50-62F2-44AF-B14C-BABC4EE6F1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2517A8-7F29-4C34-AA3E-36625D1925B5}"/>
              </a:ext>
            </a:extLst>
          </p:cNvPr>
          <p:cNvSpPr>
            <a:spLocks noGrp="1"/>
          </p:cNvSpPr>
          <p:nvPr>
            <p:ph type="sldNum" sz="quarter" idx="12"/>
          </p:nvPr>
        </p:nvSpPr>
        <p:spPr/>
        <p:txBody>
          <a:bodyPr/>
          <a:lstStyle/>
          <a:p>
            <a:fld id="{0F38EBA9-1B5B-4A63-97D8-53915C733E0F}" type="slidenum">
              <a:rPr lang="en-IN" smtClean="0"/>
              <a:t>‹#›</a:t>
            </a:fld>
            <a:endParaRPr lang="en-IN"/>
          </a:p>
        </p:txBody>
      </p:sp>
    </p:spTree>
    <p:extLst>
      <p:ext uri="{BB962C8B-B14F-4D97-AF65-F5344CB8AC3E}">
        <p14:creationId xmlns:p14="http://schemas.microsoft.com/office/powerpoint/2010/main" val="2695934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935325-DE13-4B8F-B89A-EC83E50F1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6885C6-D804-4AE8-B12B-3BD4139DE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A7320-5674-4097-816F-B65AA136A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BCC40-9B85-4BFA-9075-7E217C2000C0}" type="datetimeFigureOut">
              <a:rPr lang="en-IN" smtClean="0"/>
              <a:t>07-10-2020</a:t>
            </a:fld>
            <a:endParaRPr lang="en-IN"/>
          </a:p>
        </p:txBody>
      </p:sp>
      <p:sp>
        <p:nvSpPr>
          <p:cNvPr id="5" name="Footer Placeholder 4">
            <a:extLst>
              <a:ext uri="{FF2B5EF4-FFF2-40B4-BE49-F238E27FC236}">
                <a16:creationId xmlns:a16="http://schemas.microsoft.com/office/drawing/2014/main" id="{48A6CE7F-2E17-4160-B1A2-D9D01303F9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9B7B885-69D5-4261-8915-642C26DE4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8EBA9-1B5B-4A63-97D8-53915C733E0F}" type="slidenum">
              <a:rPr lang="en-IN" smtClean="0"/>
              <a:t>‹#›</a:t>
            </a:fld>
            <a:endParaRPr lang="en-IN"/>
          </a:p>
        </p:txBody>
      </p:sp>
    </p:spTree>
    <p:extLst>
      <p:ext uri="{BB962C8B-B14F-4D97-AF65-F5344CB8AC3E}">
        <p14:creationId xmlns:p14="http://schemas.microsoft.com/office/powerpoint/2010/main" val="165303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ipro-uk-poc.appiancloud.com/suite/sites/hms-doctor" TargetMode="External"/><Relationship Id="rId2" Type="http://schemas.openxmlformats.org/officeDocument/2006/relationships/hyperlink" Target="https://wipro-uk-poc.appiancloud.com/suite/sites/hms-patient-si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9eEitd4vmyE" TargetMode="External"/><Relationship Id="rId2" Type="http://schemas.openxmlformats.org/officeDocument/2006/relationships/hyperlink" Target="https://youtu.be/aJZWxiqOQV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92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2A6C-CAFC-4291-8D04-CCE59234C989}"/>
              </a:ext>
            </a:extLst>
          </p:cNvPr>
          <p:cNvSpPr>
            <a:spLocks noGrp="1"/>
          </p:cNvSpPr>
          <p:nvPr>
            <p:ph type="title"/>
          </p:nvPr>
        </p:nvSpPr>
        <p:spPr/>
        <p:txBody>
          <a:bodyPr/>
          <a:lstStyle/>
          <a:p>
            <a:r>
              <a:rPr lang="en-IN" dirty="0">
                <a:solidFill>
                  <a:srgbClr val="FF3399"/>
                </a:solidFill>
              </a:rPr>
              <a:t>My Appointments</a:t>
            </a:r>
          </a:p>
        </p:txBody>
      </p:sp>
      <p:pic>
        <p:nvPicPr>
          <p:cNvPr id="5" name="Content Placeholder 4" descr="Calendar&#10;&#10;Description automatically generated">
            <a:extLst>
              <a:ext uri="{FF2B5EF4-FFF2-40B4-BE49-F238E27FC236}">
                <a16:creationId xmlns:a16="http://schemas.microsoft.com/office/drawing/2014/main" id="{8BB049D0-C264-4F80-B2EE-176EDD80BD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065" y="1825625"/>
            <a:ext cx="9459870" cy="4351338"/>
          </a:xfrm>
        </p:spPr>
      </p:pic>
    </p:spTree>
    <p:extLst>
      <p:ext uri="{BB962C8B-B14F-4D97-AF65-F5344CB8AC3E}">
        <p14:creationId xmlns:p14="http://schemas.microsoft.com/office/powerpoint/2010/main" val="138077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47C2-4AF3-441A-B92D-322CCA78F0A1}"/>
              </a:ext>
            </a:extLst>
          </p:cNvPr>
          <p:cNvSpPr>
            <a:spLocks noGrp="1"/>
          </p:cNvSpPr>
          <p:nvPr>
            <p:ph type="title"/>
          </p:nvPr>
        </p:nvSpPr>
        <p:spPr>
          <a:xfrm>
            <a:off x="761198" y="18255"/>
            <a:ext cx="10515600" cy="1325563"/>
          </a:xfrm>
        </p:spPr>
        <p:txBody>
          <a:bodyPr/>
          <a:lstStyle/>
          <a:p>
            <a:r>
              <a:rPr lang="en-IN" dirty="0">
                <a:solidFill>
                  <a:srgbClr val="FF3399"/>
                </a:solidFill>
              </a:rPr>
              <a:t>Viewing a Patient Record</a:t>
            </a:r>
          </a:p>
        </p:txBody>
      </p:sp>
      <p:pic>
        <p:nvPicPr>
          <p:cNvPr id="5" name="Picture 4">
            <a:extLst>
              <a:ext uri="{FF2B5EF4-FFF2-40B4-BE49-F238E27FC236}">
                <a16:creationId xmlns:a16="http://schemas.microsoft.com/office/drawing/2014/main" id="{4CEAE041-B472-4770-BA64-DE7C266BAC39}"/>
              </a:ext>
            </a:extLst>
          </p:cNvPr>
          <p:cNvPicPr>
            <a:picLocks noChangeAspect="1"/>
          </p:cNvPicPr>
          <p:nvPr/>
        </p:nvPicPr>
        <p:blipFill>
          <a:blip r:embed="rId2"/>
          <a:stretch>
            <a:fillRect/>
          </a:stretch>
        </p:blipFill>
        <p:spPr>
          <a:xfrm>
            <a:off x="115503" y="2126501"/>
            <a:ext cx="12192000" cy="4903865"/>
          </a:xfrm>
          <a:prstGeom prst="rect">
            <a:avLst/>
          </a:prstGeom>
        </p:spPr>
      </p:pic>
      <p:sp>
        <p:nvSpPr>
          <p:cNvPr id="6" name="TextBox 5">
            <a:extLst>
              <a:ext uri="{FF2B5EF4-FFF2-40B4-BE49-F238E27FC236}">
                <a16:creationId xmlns:a16="http://schemas.microsoft.com/office/drawing/2014/main" id="{61D219BD-FF03-4733-BB82-1C4C693F5E6A}"/>
              </a:ext>
            </a:extLst>
          </p:cNvPr>
          <p:cNvSpPr txBox="1"/>
          <p:nvPr/>
        </p:nvSpPr>
        <p:spPr>
          <a:xfrm>
            <a:off x="2377440" y="5806895"/>
            <a:ext cx="4561840" cy="369332"/>
          </a:xfrm>
          <a:prstGeom prst="rect">
            <a:avLst/>
          </a:prstGeom>
          <a:noFill/>
        </p:spPr>
        <p:txBody>
          <a:bodyPr wrap="square" rtlCol="0">
            <a:spAutoFit/>
          </a:bodyPr>
          <a:lstStyle/>
          <a:p>
            <a:endParaRPr lang="en-IN" dirty="0">
              <a:solidFill>
                <a:srgbClr val="FF0000"/>
              </a:solidFill>
            </a:endParaRPr>
          </a:p>
        </p:txBody>
      </p:sp>
      <p:sp>
        <p:nvSpPr>
          <p:cNvPr id="16" name="Content Placeholder 15">
            <a:extLst>
              <a:ext uri="{FF2B5EF4-FFF2-40B4-BE49-F238E27FC236}">
                <a16:creationId xmlns:a16="http://schemas.microsoft.com/office/drawing/2014/main" id="{AB0FE7A9-5E26-49EC-B22D-F30DEAAF8F1B}"/>
              </a:ext>
            </a:extLst>
          </p:cNvPr>
          <p:cNvSpPr>
            <a:spLocks noGrp="1"/>
          </p:cNvSpPr>
          <p:nvPr>
            <p:ph idx="1"/>
          </p:nvPr>
        </p:nvSpPr>
        <p:spPr>
          <a:xfrm>
            <a:off x="684196" y="1250750"/>
            <a:ext cx="10515600" cy="4351338"/>
          </a:xfrm>
        </p:spPr>
        <p:txBody>
          <a:bodyPr/>
          <a:lstStyle/>
          <a:p>
            <a:r>
              <a:rPr lang="en-IN" dirty="0"/>
              <a:t>Weekly results  - Daily intake of food and medicines monitored through FITBIT and through daily tasks completion</a:t>
            </a:r>
          </a:p>
        </p:txBody>
      </p:sp>
    </p:spTree>
    <p:extLst>
      <p:ext uri="{BB962C8B-B14F-4D97-AF65-F5344CB8AC3E}">
        <p14:creationId xmlns:p14="http://schemas.microsoft.com/office/powerpoint/2010/main" val="407625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F97-3F69-4F4C-9850-9341B0021A3F}"/>
              </a:ext>
            </a:extLst>
          </p:cNvPr>
          <p:cNvSpPr>
            <a:spLocks noGrp="1"/>
          </p:cNvSpPr>
          <p:nvPr>
            <p:ph type="title"/>
          </p:nvPr>
        </p:nvSpPr>
        <p:spPr>
          <a:xfrm>
            <a:off x="838200" y="0"/>
            <a:ext cx="10515600" cy="1325563"/>
          </a:xfrm>
        </p:spPr>
        <p:txBody>
          <a:bodyPr/>
          <a:lstStyle/>
          <a:p>
            <a:r>
              <a:rPr lang="en-IN" dirty="0">
                <a:solidFill>
                  <a:srgbClr val="FF0000"/>
                </a:solidFill>
              </a:rPr>
              <a:t>AI Predictions</a:t>
            </a:r>
          </a:p>
        </p:txBody>
      </p:sp>
      <p:sp>
        <p:nvSpPr>
          <p:cNvPr id="3" name="Content Placeholder 2">
            <a:extLst>
              <a:ext uri="{FF2B5EF4-FFF2-40B4-BE49-F238E27FC236}">
                <a16:creationId xmlns:a16="http://schemas.microsoft.com/office/drawing/2014/main" id="{80258026-9A00-43D8-B685-7C02D7E05F9E}"/>
              </a:ext>
            </a:extLst>
          </p:cNvPr>
          <p:cNvSpPr>
            <a:spLocks noGrp="1"/>
          </p:cNvSpPr>
          <p:nvPr>
            <p:ph idx="1"/>
          </p:nvPr>
        </p:nvSpPr>
        <p:spPr>
          <a:xfrm>
            <a:off x="519764" y="1041700"/>
            <a:ext cx="10834036" cy="4351338"/>
          </a:xfrm>
        </p:spPr>
        <p:txBody>
          <a:bodyPr/>
          <a:lstStyle/>
          <a:p>
            <a:r>
              <a:rPr lang="en-IN" dirty="0"/>
              <a:t>We have built a small system with </a:t>
            </a:r>
            <a:r>
              <a:rPr lang="en-IN" dirty="0">
                <a:solidFill>
                  <a:srgbClr val="FF0000"/>
                </a:solidFill>
              </a:rPr>
              <a:t>Random forest AI prediction </a:t>
            </a:r>
            <a:r>
              <a:rPr lang="en-IN" dirty="0"/>
              <a:t>algorithm which suggests treatment which runs 1000s of bootstrap data</a:t>
            </a:r>
          </a:p>
        </p:txBody>
      </p:sp>
      <p:pic>
        <p:nvPicPr>
          <p:cNvPr id="5" name="Picture 4">
            <a:extLst>
              <a:ext uri="{FF2B5EF4-FFF2-40B4-BE49-F238E27FC236}">
                <a16:creationId xmlns:a16="http://schemas.microsoft.com/office/drawing/2014/main" id="{A2126FD3-E107-4F01-8579-C224E62C87F0}"/>
              </a:ext>
            </a:extLst>
          </p:cNvPr>
          <p:cNvPicPr>
            <a:picLocks noChangeAspect="1"/>
          </p:cNvPicPr>
          <p:nvPr/>
        </p:nvPicPr>
        <p:blipFill>
          <a:blip r:embed="rId2"/>
          <a:stretch>
            <a:fillRect/>
          </a:stretch>
        </p:blipFill>
        <p:spPr>
          <a:xfrm>
            <a:off x="519764" y="2144007"/>
            <a:ext cx="10698480" cy="4586707"/>
          </a:xfrm>
          <a:prstGeom prst="rect">
            <a:avLst/>
          </a:prstGeom>
        </p:spPr>
      </p:pic>
    </p:spTree>
    <p:extLst>
      <p:ext uri="{BB962C8B-B14F-4D97-AF65-F5344CB8AC3E}">
        <p14:creationId xmlns:p14="http://schemas.microsoft.com/office/powerpoint/2010/main" val="144924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653D-6E0A-44AA-81E4-FD6780488F12}"/>
              </a:ext>
            </a:extLst>
          </p:cNvPr>
          <p:cNvSpPr>
            <a:spLocks noGrp="1"/>
          </p:cNvSpPr>
          <p:nvPr>
            <p:ph type="title"/>
          </p:nvPr>
        </p:nvSpPr>
        <p:spPr/>
        <p:txBody>
          <a:bodyPr/>
          <a:lstStyle/>
          <a:p>
            <a:r>
              <a:rPr lang="en-IN" dirty="0">
                <a:solidFill>
                  <a:srgbClr val="FF3399"/>
                </a:solidFill>
              </a:rPr>
              <a:t>AI suggesting medicines:</a:t>
            </a:r>
          </a:p>
        </p:txBody>
      </p:sp>
      <p:sp>
        <p:nvSpPr>
          <p:cNvPr id="3" name="Content Placeholder 2">
            <a:extLst>
              <a:ext uri="{FF2B5EF4-FFF2-40B4-BE49-F238E27FC236}">
                <a16:creationId xmlns:a16="http://schemas.microsoft.com/office/drawing/2014/main" id="{FF1E71D6-0B8D-48D7-93FC-27E3791AE6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F7E343-03A3-475C-BA0C-87FA3E993FB0}"/>
              </a:ext>
            </a:extLst>
          </p:cNvPr>
          <p:cNvPicPr>
            <a:picLocks noChangeAspect="1"/>
          </p:cNvPicPr>
          <p:nvPr/>
        </p:nvPicPr>
        <p:blipFill>
          <a:blip r:embed="rId2"/>
          <a:stretch>
            <a:fillRect/>
          </a:stretch>
        </p:blipFill>
        <p:spPr>
          <a:xfrm>
            <a:off x="360680" y="1519944"/>
            <a:ext cx="11181080" cy="5028811"/>
          </a:xfrm>
          <a:prstGeom prst="rect">
            <a:avLst/>
          </a:prstGeom>
        </p:spPr>
      </p:pic>
    </p:spTree>
    <p:extLst>
      <p:ext uri="{BB962C8B-B14F-4D97-AF65-F5344CB8AC3E}">
        <p14:creationId xmlns:p14="http://schemas.microsoft.com/office/powerpoint/2010/main" val="353550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8896-E055-4B21-BF01-DE1DF96FA7EA}"/>
              </a:ext>
            </a:extLst>
          </p:cNvPr>
          <p:cNvSpPr>
            <a:spLocks noGrp="1"/>
          </p:cNvSpPr>
          <p:nvPr>
            <p:ph type="title"/>
          </p:nvPr>
        </p:nvSpPr>
        <p:spPr/>
        <p:txBody>
          <a:bodyPr/>
          <a:lstStyle/>
          <a:p>
            <a:r>
              <a:rPr lang="en-IN" dirty="0">
                <a:solidFill>
                  <a:srgbClr val="FF3399"/>
                </a:solidFill>
              </a:rPr>
              <a:t>Patient Site</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32976D0E-0E95-4700-9D2D-40F687180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956" y="1835785"/>
            <a:ext cx="6327448" cy="4351338"/>
          </a:xfrm>
        </p:spPr>
      </p:pic>
      <p:pic>
        <p:nvPicPr>
          <p:cNvPr id="7" name="Picture 6" descr="Graphical user interface, application&#10;&#10;Description automatically generated">
            <a:extLst>
              <a:ext uri="{FF2B5EF4-FFF2-40B4-BE49-F238E27FC236}">
                <a16:creationId xmlns:a16="http://schemas.microsoft.com/office/drawing/2014/main" id="{590A6720-2336-496F-AEAF-5E549522B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887" y="713142"/>
            <a:ext cx="3213265" cy="5473981"/>
          </a:xfrm>
          <a:prstGeom prst="rect">
            <a:avLst/>
          </a:prstGeom>
        </p:spPr>
      </p:pic>
    </p:spTree>
    <p:extLst>
      <p:ext uri="{BB962C8B-B14F-4D97-AF65-F5344CB8AC3E}">
        <p14:creationId xmlns:p14="http://schemas.microsoft.com/office/powerpoint/2010/main" val="397316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D22D-C443-4E14-8620-16BC6AF79232}"/>
              </a:ext>
            </a:extLst>
          </p:cNvPr>
          <p:cNvSpPr>
            <a:spLocks noGrp="1"/>
          </p:cNvSpPr>
          <p:nvPr>
            <p:ph type="title"/>
          </p:nvPr>
        </p:nvSpPr>
        <p:spPr/>
        <p:txBody>
          <a:bodyPr>
            <a:normAutofit fontScale="90000"/>
          </a:bodyPr>
          <a:lstStyle/>
          <a:p>
            <a:br>
              <a:rPr lang="en-IN" dirty="0">
                <a:solidFill>
                  <a:srgbClr val="FF3399"/>
                </a:solidFill>
              </a:rPr>
            </a:br>
            <a:r>
              <a:rPr lang="en-IN" dirty="0">
                <a:solidFill>
                  <a:srgbClr val="FF3399"/>
                </a:solidFill>
              </a:rPr>
              <a:t>Book Appointments </a:t>
            </a:r>
            <a:br>
              <a:rPr lang="en-IN" dirty="0">
                <a:solidFill>
                  <a:srgbClr val="FF3399"/>
                </a:solidFill>
              </a:rPr>
            </a:br>
            <a:r>
              <a:rPr lang="en-IN" sz="2200" dirty="0">
                <a:solidFill>
                  <a:srgbClr val="FF3399"/>
                </a:solidFill>
              </a:rPr>
              <a:t>patient can consult nearby doctor using google maps</a:t>
            </a:r>
            <a:br>
              <a:rPr lang="en-IN" dirty="0">
                <a:solidFill>
                  <a:srgbClr val="FF3399"/>
                </a:solidFill>
              </a:rPr>
            </a:br>
            <a:endParaRPr lang="en-IN" dirty="0">
              <a:solidFill>
                <a:srgbClr val="FF3399"/>
              </a:solidFill>
            </a:endParaRPr>
          </a:p>
        </p:txBody>
      </p:sp>
      <p:pic>
        <p:nvPicPr>
          <p:cNvPr id="5" name="Content Placeholder 4">
            <a:extLst>
              <a:ext uri="{FF2B5EF4-FFF2-40B4-BE49-F238E27FC236}">
                <a16:creationId xmlns:a16="http://schemas.microsoft.com/office/drawing/2014/main" id="{6169C861-EBE1-4FBE-896E-3359B01040A3}"/>
              </a:ext>
            </a:extLst>
          </p:cNvPr>
          <p:cNvPicPr>
            <a:picLocks noGrp="1" noChangeAspect="1"/>
          </p:cNvPicPr>
          <p:nvPr>
            <p:ph idx="1"/>
          </p:nvPr>
        </p:nvPicPr>
        <p:blipFill>
          <a:blip r:embed="rId2"/>
          <a:stretch>
            <a:fillRect/>
          </a:stretch>
        </p:blipFill>
        <p:spPr>
          <a:xfrm>
            <a:off x="913972" y="1945640"/>
            <a:ext cx="9632536" cy="4351338"/>
          </a:xfrm>
        </p:spPr>
      </p:pic>
    </p:spTree>
    <p:extLst>
      <p:ext uri="{BB962C8B-B14F-4D97-AF65-F5344CB8AC3E}">
        <p14:creationId xmlns:p14="http://schemas.microsoft.com/office/powerpoint/2010/main" val="168650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B1A2B-A380-4449-A1AF-E543764FCBD7}"/>
              </a:ext>
            </a:extLst>
          </p:cNvPr>
          <p:cNvSpPr>
            <a:spLocks noGrp="1"/>
          </p:cNvSpPr>
          <p:nvPr>
            <p:ph type="title"/>
          </p:nvPr>
        </p:nvSpPr>
        <p:spPr/>
        <p:txBody>
          <a:bodyPr/>
          <a:lstStyle/>
          <a:p>
            <a:r>
              <a:rPr lang="en-IN" b="1" dirty="0">
                <a:solidFill>
                  <a:srgbClr val="FF3399"/>
                </a:solidFill>
              </a:rPr>
              <a:t>My Data</a:t>
            </a:r>
            <a:r>
              <a:rPr lang="en-IN" dirty="0">
                <a:solidFill>
                  <a:srgbClr val="FF3399"/>
                </a:solidFill>
              </a:rPr>
              <a:t> </a:t>
            </a:r>
            <a:br>
              <a:rPr lang="en-IN" dirty="0">
                <a:solidFill>
                  <a:srgbClr val="FF3399"/>
                </a:solidFill>
              </a:rPr>
            </a:br>
            <a:r>
              <a:rPr lang="en-IN" sz="2200" dirty="0">
                <a:solidFill>
                  <a:srgbClr val="FF3399"/>
                </a:solidFill>
              </a:rPr>
              <a:t>shows data from </a:t>
            </a:r>
            <a:r>
              <a:rPr lang="en-IN" sz="2200" b="1" dirty="0">
                <a:solidFill>
                  <a:srgbClr val="FF3399"/>
                </a:solidFill>
              </a:rPr>
              <a:t>FITBIT </a:t>
            </a:r>
            <a:r>
              <a:rPr lang="en-IN" sz="2200" dirty="0">
                <a:solidFill>
                  <a:srgbClr val="FF3399"/>
                </a:solidFill>
              </a:rPr>
              <a:t>integration</a:t>
            </a:r>
          </a:p>
        </p:txBody>
      </p:sp>
      <p:pic>
        <p:nvPicPr>
          <p:cNvPr id="5" name="Content Placeholder 4">
            <a:extLst>
              <a:ext uri="{FF2B5EF4-FFF2-40B4-BE49-F238E27FC236}">
                <a16:creationId xmlns:a16="http://schemas.microsoft.com/office/drawing/2014/main" id="{21B9A76D-2F06-41E0-9BCA-65EA7DE3A7DD}"/>
              </a:ext>
            </a:extLst>
          </p:cNvPr>
          <p:cNvPicPr>
            <a:picLocks noGrp="1" noChangeAspect="1"/>
          </p:cNvPicPr>
          <p:nvPr>
            <p:ph idx="1"/>
          </p:nvPr>
        </p:nvPicPr>
        <p:blipFill>
          <a:blip r:embed="rId2"/>
          <a:stretch>
            <a:fillRect/>
          </a:stretch>
        </p:blipFill>
        <p:spPr>
          <a:xfrm>
            <a:off x="838200" y="1866884"/>
            <a:ext cx="10515600" cy="4268819"/>
          </a:xfrm>
        </p:spPr>
      </p:pic>
    </p:spTree>
    <p:extLst>
      <p:ext uri="{BB962C8B-B14F-4D97-AF65-F5344CB8AC3E}">
        <p14:creationId xmlns:p14="http://schemas.microsoft.com/office/powerpoint/2010/main" val="3526211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4B9D-47CC-4390-957F-FAB02555627B}"/>
              </a:ext>
            </a:extLst>
          </p:cNvPr>
          <p:cNvSpPr>
            <a:spLocks noGrp="1"/>
          </p:cNvSpPr>
          <p:nvPr>
            <p:ph type="title"/>
          </p:nvPr>
        </p:nvSpPr>
        <p:spPr/>
        <p:txBody>
          <a:bodyPr>
            <a:normAutofit/>
          </a:bodyPr>
          <a:lstStyle/>
          <a:p>
            <a:r>
              <a:rPr lang="en-IN" dirty="0">
                <a:solidFill>
                  <a:srgbClr val="FF3399"/>
                </a:solidFill>
              </a:rPr>
              <a:t>Consultations - </a:t>
            </a:r>
            <a:br>
              <a:rPr lang="en-IN" dirty="0">
                <a:solidFill>
                  <a:srgbClr val="FF3399"/>
                </a:solidFill>
              </a:rPr>
            </a:br>
            <a:r>
              <a:rPr lang="en-IN" sz="2400" dirty="0">
                <a:solidFill>
                  <a:srgbClr val="FF3399"/>
                </a:solidFill>
              </a:rPr>
              <a:t>shows all past consultations – data persisted from book appointment workflow</a:t>
            </a:r>
          </a:p>
        </p:txBody>
      </p:sp>
      <p:pic>
        <p:nvPicPr>
          <p:cNvPr id="5" name="Content Placeholder 4">
            <a:extLst>
              <a:ext uri="{FF2B5EF4-FFF2-40B4-BE49-F238E27FC236}">
                <a16:creationId xmlns:a16="http://schemas.microsoft.com/office/drawing/2014/main" id="{924054D3-ED60-4211-859F-021BB3F11658}"/>
              </a:ext>
            </a:extLst>
          </p:cNvPr>
          <p:cNvPicPr>
            <a:picLocks noGrp="1" noChangeAspect="1"/>
          </p:cNvPicPr>
          <p:nvPr>
            <p:ph idx="1"/>
          </p:nvPr>
        </p:nvPicPr>
        <p:blipFill>
          <a:blip r:embed="rId2"/>
          <a:stretch>
            <a:fillRect/>
          </a:stretch>
        </p:blipFill>
        <p:spPr>
          <a:xfrm>
            <a:off x="838200" y="1854684"/>
            <a:ext cx="10515600" cy="4293219"/>
          </a:xfrm>
        </p:spPr>
      </p:pic>
    </p:spTree>
    <p:extLst>
      <p:ext uri="{BB962C8B-B14F-4D97-AF65-F5344CB8AC3E}">
        <p14:creationId xmlns:p14="http://schemas.microsoft.com/office/powerpoint/2010/main" val="3054327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EFDE-3250-49CA-AE1D-A03F13CFA994}"/>
              </a:ext>
            </a:extLst>
          </p:cNvPr>
          <p:cNvSpPr>
            <a:spLocks noGrp="1"/>
          </p:cNvSpPr>
          <p:nvPr>
            <p:ph type="title"/>
          </p:nvPr>
        </p:nvSpPr>
        <p:spPr/>
        <p:txBody>
          <a:bodyPr>
            <a:normAutofit/>
          </a:bodyPr>
          <a:lstStyle/>
          <a:p>
            <a:r>
              <a:rPr lang="en-IN" dirty="0">
                <a:solidFill>
                  <a:srgbClr val="FF3399"/>
                </a:solidFill>
              </a:rPr>
              <a:t>Lets talk</a:t>
            </a:r>
            <a:br>
              <a:rPr lang="en-IN" dirty="0">
                <a:solidFill>
                  <a:srgbClr val="FF3399"/>
                </a:solidFill>
              </a:rPr>
            </a:br>
            <a:r>
              <a:rPr lang="en-IN" sz="2400" dirty="0">
                <a:solidFill>
                  <a:srgbClr val="FF3399"/>
                </a:solidFill>
              </a:rPr>
              <a:t>non-live chat option with the doctor to clarify doubts anytime</a:t>
            </a:r>
          </a:p>
        </p:txBody>
      </p:sp>
      <p:pic>
        <p:nvPicPr>
          <p:cNvPr id="5" name="Content Placeholder 4">
            <a:extLst>
              <a:ext uri="{FF2B5EF4-FFF2-40B4-BE49-F238E27FC236}">
                <a16:creationId xmlns:a16="http://schemas.microsoft.com/office/drawing/2014/main" id="{F179CFD3-3CA0-44C2-BCDE-A3591D2FACE9}"/>
              </a:ext>
            </a:extLst>
          </p:cNvPr>
          <p:cNvPicPr>
            <a:picLocks noGrp="1" noChangeAspect="1"/>
          </p:cNvPicPr>
          <p:nvPr>
            <p:ph idx="1"/>
          </p:nvPr>
        </p:nvPicPr>
        <p:blipFill>
          <a:blip r:embed="rId2"/>
          <a:stretch>
            <a:fillRect/>
          </a:stretch>
        </p:blipFill>
        <p:spPr>
          <a:xfrm>
            <a:off x="932597" y="1825625"/>
            <a:ext cx="10326805" cy="4351338"/>
          </a:xfrm>
        </p:spPr>
      </p:pic>
    </p:spTree>
    <p:extLst>
      <p:ext uri="{BB962C8B-B14F-4D97-AF65-F5344CB8AC3E}">
        <p14:creationId xmlns:p14="http://schemas.microsoft.com/office/powerpoint/2010/main" val="197189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5CA6-5868-4303-9FBD-6EC65DAE16FC}"/>
              </a:ext>
            </a:extLst>
          </p:cNvPr>
          <p:cNvSpPr>
            <a:spLocks noGrp="1"/>
          </p:cNvSpPr>
          <p:nvPr>
            <p:ph type="title"/>
          </p:nvPr>
        </p:nvSpPr>
        <p:spPr/>
        <p:txBody>
          <a:bodyPr>
            <a:normAutofit/>
          </a:bodyPr>
          <a:lstStyle/>
          <a:p>
            <a:r>
              <a:rPr lang="en-IN" dirty="0">
                <a:solidFill>
                  <a:srgbClr val="FF3399"/>
                </a:solidFill>
              </a:rPr>
              <a:t>Knowledge </a:t>
            </a:r>
            <a:r>
              <a:rPr lang="en-IN" dirty="0" err="1">
                <a:solidFill>
                  <a:srgbClr val="FF3399"/>
                </a:solidFill>
              </a:rPr>
              <a:t>Center</a:t>
            </a:r>
            <a:br>
              <a:rPr lang="en-IN" dirty="0">
                <a:solidFill>
                  <a:srgbClr val="FF3399"/>
                </a:solidFill>
              </a:rPr>
            </a:br>
            <a:r>
              <a:rPr lang="en-IN" sz="2400" dirty="0">
                <a:solidFill>
                  <a:srgbClr val="FF3399"/>
                </a:solidFill>
              </a:rPr>
              <a:t>gives awareness through news and upcoming conferences</a:t>
            </a:r>
          </a:p>
        </p:txBody>
      </p:sp>
      <p:pic>
        <p:nvPicPr>
          <p:cNvPr id="5" name="Content Placeholder 4">
            <a:extLst>
              <a:ext uri="{FF2B5EF4-FFF2-40B4-BE49-F238E27FC236}">
                <a16:creationId xmlns:a16="http://schemas.microsoft.com/office/drawing/2014/main" id="{2D0515DE-712F-426F-A503-515C444B9B82}"/>
              </a:ext>
            </a:extLst>
          </p:cNvPr>
          <p:cNvPicPr>
            <a:picLocks noGrp="1" noChangeAspect="1"/>
          </p:cNvPicPr>
          <p:nvPr>
            <p:ph idx="1"/>
          </p:nvPr>
        </p:nvPicPr>
        <p:blipFill>
          <a:blip r:embed="rId2"/>
          <a:stretch>
            <a:fillRect/>
          </a:stretch>
        </p:blipFill>
        <p:spPr>
          <a:xfrm>
            <a:off x="838200" y="1965654"/>
            <a:ext cx="10515600" cy="4071280"/>
          </a:xfrm>
        </p:spPr>
      </p:pic>
    </p:spTree>
    <p:extLst>
      <p:ext uri="{BB962C8B-B14F-4D97-AF65-F5344CB8AC3E}">
        <p14:creationId xmlns:p14="http://schemas.microsoft.com/office/powerpoint/2010/main" val="1603636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BFC63F-57B6-471C-B2C0-998122BFC598}"/>
              </a:ext>
            </a:extLst>
          </p:cNvPr>
          <p:cNvSpPr>
            <a:spLocks noGrp="1"/>
          </p:cNvSpPr>
          <p:nvPr>
            <p:ph idx="1"/>
          </p:nvPr>
        </p:nvSpPr>
        <p:spPr/>
        <p:txBody>
          <a:bodyPr/>
          <a:lstStyle/>
          <a:p>
            <a:pPr marL="0" indent="0">
              <a:buNone/>
            </a:pPr>
            <a:r>
              <a:rPr lang="en-IN" dirty="0"/>
              <a:t>Team ID: 		</a:t>
            </a:r>
            <a:r>
              <a:rPr lang="en-IN" dirty="0">
                <a:solidFill>
                  <a:srgbClr val="FF3399"/>
                </a:solidFill>
              </a:rPr>
              <a:t>HKOPAA</a:t>
            </a:r>
          </a:p>
          <a:p>
            <a:pPr marL="0" indent="0">
              <a:buNone/>
            </a:pPr>
            <a:r>
              <a:rPr lang="en-IN" dirty="0"/>
              <a:t>Team Name: 	</a:t>
            </a:r>
            <a:r>
              <a:rPr lang="en-IN" dirty="0">
                <a:solidFill>
                  <a:srgbClr val="FF3399"/>
                </a:solidFill>
              </a:rPr>
              <a:t>Team Solid State (Team Appian) </a:t>
            </a:r>
          </a:p>
          <a:p>
            <a:pPr marL="0" indent="0">
              <a:buNone/>
            </a:pPr>
            <a:r>
              <a:rPr lang="en-IN" dirty="0"/>
              <a:t>Technology Used: 	</a:t>
            </a:r>
            <a:r>
              <a:rPr lang="en-IN" dirty="0">
                <a:solidFill>
                  <a:srgbClr val="FF3399"/>
                </a:solidFill>
              </a:rPr>
              <a:t>Appian BPM Platform</a:t>
            </a:r>
          </a:p>
          <a:p>
            <a:pPr marL="0" indent="0">
              <a:buNone/>
            </a:pPr>
            <a:r>
              <a:rPr lang="en-IN" dirty="0"/>
              <a:t>Application Name: </a:t>
            </a:r>
            <a:r>
              <a:rPr lang="en-IN" b="1" dirty="0" err="1">
                <a:solidFill>
                  <a:srgbClr val="FF3399"/>
                </a:solidFill>
              </a:rPr>
              <a:t>iFlag</a:t>
            </a:r>
            <a:r>
              <a:rPr lang="en-IN" dirty="0">
                <a:solidFill>
                  <a:srgbClr val="FF3399"/>
                </a:solidFill>
              </a:rPr>
              <a:t>  - I Fight Like a Girl</a:t>
            </a:r>
          </a:p>
          <a:p>
            <a:pPr marL="0" indent="0">
              <a:buNone/>
            </a:pPr>
            <a:endParaRPr lang="en-IN" dirty="0">
              <a:solidFill>
                <a:srgbClr val="FF3399"/>
              </a:solidFill>
            </a:endParaRPr>
          </a:p>
          <a:p>
            <a:pPr marL="0" indent="0">
              <a:buNone/>
            </a:pPr>
            <a:r>
              <a:rPr lang="en-IN" dirty="0">
                <a:solidFill>
                  <a:srgbClr val="FF3399"/>
                </a:solidFill>
              </a:rPr>
              <a:t>	</a:t>
            </a:r>
          </a:p>
          <a:p>
            <a:pPr marL="0" indent="0">
              <a:buNone/>
            </a:pPr>
            <a:endParaRPr lang="en-IN" dirty="0">
              <a:solidFill>
                <a:srgbClr val="FF3399"/>
              </a:solidFill>
            </a:endParaRPr>
          </a:p>
        </p:txBody>
      </p:sp>
      <p:pic>
        <p:nvPicPr>
          <p:cNvPr id="5" name="Picture 4" descr="A picture containing company name&#10;&#10;Description automatically generated">
            <a:extLst>
              <a:ext uri="{FF2B5EF4-FFF2-40B4-BE49-F238E27FC236}">
                <a16:creationId xmlns:a16="http://schemas.microsoft.com/office/drawing/2014/main" id="{382D1C81-93FA-46D1-BAE7-0089A368C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067" y="4375626"/>
            <a:ext cx="2815493" cy="2482374"/>
          </a:xfrm>
          <a:prstGeom prst="rect">
            <a:avLst/>
          </a:prstGeom>
        </p:spPr>
      </p:pic>
    </p:spTree>
    <p:extLst>
      <p:ext uri="{BB962C8B-B14F-4D97-AF65-F5344CB8AC3E}">
        <p14:creationId xmlns:p14="http://schemas.microsoft.com/office/powerpoint/2010/main" val="2371623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ED84-3A5E-4C1C-BE0F-0F37518619B0}"/>
              </a:ext>
            </a:extLst>
          </p:cNvPr>
          <p:cNvSpPr>
            <a:spLocks noGrp="1"/>
          </p:cNvSpPr>
          <p:nvPr>
            <p:ph type="title"/>
          </p:nvPr>
        </p:nvSpPr>
        <p:spPr/>
        <p:txBody>
          <a:bodyPr>
            <a:normAutofit fontScale="90000"/>
          </a:bodyPr>
          <a:lstStyle/>
          <a:p>
            <a:r>
              <a:rPr lang="en-IN" dirty="0">
                <a:solidFill>
                  <a:srgbClr val="FF3399"/>
                </a:solidFill>
              </a:rPr>
              <a:t>Try it out</a:t>
            </a:r>
            <a:br>
              <a:rPr lang="en-IN" dirty="0">
                <a:solidFill>
                  <a:srgbClr val="FF3399"/>
                </a:solidFill>
              </a:rPr>
            </a:br>
            <a:r>
              <a:rPr lang="en-IN" sz="2400" dirty="0">
                <a:solidFill>
                  <a:srgbClr val="FF3399"/>
                </a:solidFill>
              </a:rPr>
              <a:t>Please try accessing our sites which we developed through below links and credentials</a:t>
            </a:r>
          </a:p>
        </p:txBody>
      </p:sp>
      <p:sp>
        <p:nvSpPr>
          <p:cNvPr id="3" name="Content Placeholder 2">
            <a:extLst>
              <a:ext uri="{FF2B5EF4-FFF2-40B4-BE49-F238E27FC236}">
                <a16:creationId xmlns:a16="http://schemas.microsoft.com/office/drawing/2014/main" id="{CB59BC97-79D3-48B8-864A-282458460409}"/>
              </a:ext>
            </a:extLst>
          </p:cNvPr>
          <p:cNvSpPr>
            <a:spLocks noGrp="1"/>
          </p:cNvSpPr>
          <p:nvPr>
            <p:ph idx="1"/>
          </p:nvPr>
        </p:nvSpPr>
        <p:spPr/>
        <p:txBody>
          <a:bodyPr/>
          <a:lstStyle/>
          <a:p>
            <a:r>
              <a:rPr lang="en-IN" dirty="0">
                <a:hlinkClick r:id="rId2"/>
              </a:rPr>
              <a:t>https://wipro-uk-poc.appiancloud.com/suite/sites/hms-patient-site</a:t>
            </a:r>
            <a:endParaRPr lang="en-IN" dirty="0"/>
          </a:p>
          <a:p>
            <a:r>
              <a:rPr lang="en-IN" dirty="0"/>
              <a:t>Login Id: </a:t>
            </a:r>
            <a:r>
              <a:rPr lang="en-IN" dirty="0">
                <a:solidFill>
                  <a:srgbClr val="FF3399"/>
                </a:solidFill>
              </a:rPr>
              <a:t>patient</a:t>
            </a:r>
          </a:p>
          <a:p>
            <a:r>
              <a:rPr lang="en-IN" dirty="0"/>
              <a:t>Password: </a:t>
            </a:r>
            <a:r>
              <a:rPr lang="en-IN" dirty="0">
                <a:solidFill>
                  <a:srgbClr val="FF3399"/>
                </a:solidFill>
              </a:rPr>
              <a:t>hackathon1</a:t>
            </a:r>
          </a:p>
          <a:p>
            <a:endParaRPr lang="en-IN" dirty="0"/>
          </a:p>
          <a:p>
            <a:r>
              <a:rPr lang="en-IN" dirty="0">
                <a:hlinkClick r:id="rId3"/>
              </a:rPr>
              <a:t>https://wipro-uk-poc.appiancloud.com/suite/sites/hms-doctor</a:t>
            </a:r>
            <a:endParaRPr lang="en-IN" dirty="0"/>
          </a:p>
          <a:p>
            <a:r>
              <a:rPr lang="en-IN" dirty="0"/>
              <a:t>Login Id: </a:t>
            </a:r>
            <a:r>
              <a:rPr lang="en-IN" dirty="0">
                <a:solidFill>
                  <a:srgbClr val="FF3399"/>
                </a:solidFill>
              </a:rPr>
              <a:t>doctor</a:t>
            </a:r>
          </a:p>
          <a:p>
            <a:r>
              <a:rPr lang="en-IN" dirty="0"/>
              <a:t>Password: </a:t>
            </a:r>
            <a:r>
              <a:rPr lang="en-IN" dirty="0">
                <a:solidFill>
                  <a:srgbClr val="FF3399"/>
                </a:solidFill>
              </a:rPr>
              <a:t>hackathon1</a:t>
            </a:r>
          </a:p>
          <a:p>
            <a:endParaRPr lang="en-IN" dirty="0"/>
          </a:p>
          <a:p>
            <a:endParaRPr lang="en-IN" dirty="0"/>
          </a:p>
        </p:txBody>
      </p:sp>
    </p:spTree>
    <p:extLst>
      <p:ext uri="{BB962C8B-B14F-4D97-AF65-F5344CB8AC3E}">
        <p14:creationId xmlns:p14="http://schemas.microsoft.com/office/powerpoint/2010/main" val="404542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47C0-A734-4147-8C2C-C5149329B86A}"/>
              </a:ext>
            </a:extLst>
          </p:cNvPr>
          <p:cNvSpPr>
            <a:spLocks noGrp="1"/>
          </p:cNvSpPr>
          <p:nvPr>
            <p:ph type="title"/>
          </p:nvPr>
        </p:nvSpPr>
        <p:spPr/>
        <p:txBody>
          <a:bodyPr/>
          <a:lstStyle/>
          <a:p>
            <a:r>
              <a:rPr lang="en-IN" dirty="0">
                <a:solidFill>
                  <a:srgbClr val="FF0000"/>
                </a:solidFill>
              </a:rPr>
              <a:t>Presentation links:</a:t>
            </a:r>
          </a:p>
        </p:txBody>
      </p:sp>
      <p:sp>
        <p:nvSpPr>
          <p:cNvPr id="3" name="Content Placeholder 2">
            <a:extLst>
              <a:ext uri="{FF2B5EF4-FFF2-40B4-BE49-F238E27FC236}">
                <a16:creationId xmlns:a16="http://schemas.microsoft.com/office/drawing/2014/main" id="{AA08E627-5C2F-4EAF-84F7-7FAF1B96E44B}"/>
              </a:ext>
            </a:extLst>
          </p:cNvPr>
          <p:cNvSpPr>
            <a:spLocks noGrp="1"/>
          </p:cNvSpPr>
          <p:nvPr>
            <p:ph idx="1"/>
          </p:nvPr>
        </p:nvSpPr>
        <p:spPr/>
        <p:txBody>
          <a:bodyPr/>
          <a:lstStyle/>
          <a:p>
            <a:r>
              <a:rPr lang="en-IN" dirty="0"/>
              <a:t>Project pitch </a:t>
            </a:r>
          </a:p>
          <a:p>
            <a:pPr marL="457200" lvl="1" indent="0">
              <a:buNone/>
            </a:pPr>
            <a:r>
              <a:rPr lang="en-IN" dirty="0">
                <a:hlinkClick r:id="rId2"/>
              </a:rPr>
              <a:t>https://youtu.be/aJZWxiqOQVA</a:t>
            </a:r>
            <a:endParaRPr lang="en-IN" dirty="0"/>
          </a:p>
          <a:p>
            <a:pPr lvl="1"/>
            <a:endParaRPr lang="en-IN" dirty="0"/>
          </a:p>
          <a:p>
            <a:r>
              <a:rPr lang="en-IN" dirty="0"/>
              <a:t>Full demo</a:t>
            </a:r>
          </a:p>
          <a:p>
            <a:pPr marL="457200" lvl="1" indent="0">
              <a:buNone/>
            </a:pPr>
            <a:r>
              <a:rPr lang="en-IN" dirty="0">
                <a:hlinkClick r:id="rId3"/>
              </a:rPr>
              <a:t>https://youtu.be</a:t>
            </a:r>
            <a:r>
              <a:rPr lang="en-IN">
                <a:hlinkClick r:id="rId3"/>
              </a:rPr>
              <a:t>/9eEitd4vmyE</a:t>
            </a:r>
            <a:endParaRPr lang="en-IN"/>
          </a:p>
          <a:p>
            <a:pPr marL="457200" lvl="1" indent="0">
              <a:buNone/>
            </a:pPr>
            <a:endParaRPr lang="en-IN" dirty="0"/>
          </a:p>
        </p:txBody>
      </p:sp>
    </p:spTree>
    <p:extLst>
      <p:ext uri="{BB962C8B-B14F-4D97-AF65-F5344CB8AC3E}">
        <p14:creationId xmlns:p14="http://schemas.microsoft.com/office/powerpoint/2010/main" val="209946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72EA-7E26-4503-897A-A32CB87A8693}"/>
              </a:ext>
            </a:extLst>
          </p:cNvPr>
          <p:cNvSpPr>
            <a:spLocks noGrp="1"/>
          </p:cNvSpPr>
          <p:nvPr>
            <p:ph type="title"/>
          </p:nvPr>
        </p:nvSpPr>
        <p:spPr/>
        <p:txBody>
          <a:bodyPr/>
          <a:lstStyle/>
          <a:p>
            <a:r>
              <a:rPr lang="en-IN" dirty="0">
                <a:solidFill>
                  <a:srgbClr val="FF3399"/>
                </a:solidFill>
              </a:rPr>
              <a:t>Accomplishments</a:t>
            </a:r>
          </a:p>
        </p:txBody>
      </p:sp>
      <p:sp>
        <p:nvSpPr>
          <p:cNvPr id="3" name="Content Placeholder 2">
            <a:extLst>
              <a:ext uri="{FF2B5EF4-FFF2-40B4-BE49-F238E27FC236}">
                <a16:creationId xmlns:a16="http://schemas.microsoft.com/office/drawing/2014/main" id="{98567691-CCBD-464B-B808-F83127EB04E4}"/>
              </a:ext>
            </a:extLst>
          </p:cNvPr>
          <p:cNvSpPr>
            <a:spLocks noGrp="1"/>
          </p:cNvSpPr>
          <p:nvPr>
            <p:ph idx="1"/>
          </p:nvPr>
        </p:nvSpPr>
        <p:spPr/>
        <p:txBody>
          <a:bodyPr/>
          <a:lstStyle/>
          <a:p>
            <a:r>
              <a:rPr lang="en-US" dirty="0"/>
              <a:t>We always wanted to solve a real-world problem and to build a simple healthcare solution that would bridge gaps. This app could be very useful to hospitals, doctors and patients as it adds great value to their lives.</a:t>
            </a:r>
            <a:endParaRPr lang="en-IN" dirty="0"/>
          </a:p>
        </p:txBody>
      </p:sp>
    </p:spTree>
    <p:extLst>
      <p:ext uri="{BB962C8B-B14F-4D97-AF65-F5344CB8AC3E}">
        <p14:creationId xmlns:p14="http://schemas.microsoft.com/office/powerpoint/2010/main" val="3017396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EDCA-DCB5-4396-B177-81F85066C1E5}"/>
              </a:ext>
            </a:extLst>
          </p:cNvPr>
          <p:cNvSpPr>
            <a:spLocks noGrp="1"/>
          </p:cNvSpPr>
          <p:nvPr>
            <p:ph type="title"/>
          </p:nvPr>
        </p:nvSpPr>
        <p:spPr/>
        <p:txBody>
          <a:bodyPr/>
          <a:lstStyle/>
          <a:p>
            <a:r>
              <a:rPr lang="en-IN" dirty="0">
                <a:solidFill>
                  <a:srgbClr val="FF3399"/>
                </a:solidFill>
              </a:rPr>
              <a:t>What next for </a:t>
            </a:r>
            <a:r>
              <a:rPr lang="en-IN" b="1" dirty="0" err="1">
                <a:solidFill>
                  <a:srgbClr val="FF3399"/>
                </a:solidFill>
              </a:rPr>
              <a:t>iFlag</a:t>
            </a:r>
            <a:r>
              <a:rPr lang="en-IN" b="1" dirty="0">
                <a:solidFill>
                  <a:srgbClr val="FF3399"/>
                </a:solidFill>
              </a:rPr>
              <a:t> </a:t>
            </a:r>
          </a:p>
        </p:txBody>
      </p:sp>
      <p:sp>
        <p:nvSpPr>
          <p:cNvPr id="3" name="Content Placeholder 2">
            <a:extLst>
              <a:ext uri="{FF2B5EF4-FFF2-40B4-BE49-F238E27FC236}">
                <a16:creationId xmlns:a16="http://schemas.microsoft.com/office/drawing/2014/main" id="{225C0584-7DC2-4C4E-AD6A-D0116110CB4C}"/>
              </a:ext>
            </a:extLst>
          </p:cNvPr>
          <p:cNvSpPr>
            <a:spLocks noGrp="1"/>
          </p:cNvSpPr>
          <p:nvPr>
            <p:ph idx="1"/>
          </p:nvPr>
        </p:nvSpPr>
        <p:spPr/>
        <p:txBody>
          <a:bodyPr/>
          <a:lstStyle/>
          <a:p>
            <a:r>
              <a:rPr lang="en-US" dirty="0"/>
              <a:t>We would like to experiment with more data so as to train our model and we can progress better with the machine learning aspect of this application. We would also like to understand and address more pain points the doctors and patients face. </a:t>
            </a:r>
            <a:endParaRPr lang="en-IN" dirty="0"/>
          </a:p>
        </p:txBody>
      </p:sp>
    </p:spTree>
    <p:extLst>
      <p:ext uri="{BB962C8B-B14F-4D97-AF65-F5344CB8AC3E}">
        <p14:creationId xmlns:p14="http://schemas.microsoft.com/office/powerpoint/2010/main" val="338315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3057B-8052-4D54-898C-543F668FA859}"/>
              </a:ext>
            </a:extLst>
          </p:cNvPr>
          <p:cNvSpPr>
            <a:spLocks noGrp="1"/>
          </p:cNvSpPr>
          <p:nvPr>
            <p:ph idx="1"/>
          </p:nvPr>
        </p:nvSpPr>
        <p:spPr/>
        <p:txBody>
          <a:bodyPr/>
          <a:lstStyle/>
          <a:p>
            <a:pPr marL="0" indent="0">
              <a:buNone/>
            </a:pPr>
            <a:r>
              <a:rPr lang="en-IN" dirty="0">
                <a:solidFill>
                  <a:srgbClr val="FF3399"/>
                </a:solidFill>
              </a:rPr>
              <a:t>Thank you</a:t>
            </a:r>
          </a:p>
        </p:txBody>
      </p:sp>
      <p:pic>
        <p:nvPicPr>
          <p:cNvPr id="5" name="Picture 4" descr="A picture containing company name&#10;&#10;Description automatically generated">
            <a:extLst>
              <a:ext uri="{FF2B5EF4-FFF2-40B4-BE49-F238E27FC236}">
                <a16:creationId xmlns:a16="http://schemas.microsoft.com/office/drawing/2014/main" id="{6EEA195C-99B6-47F8-904F-4369F6967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760" y="2672080"/>
            <a:ext cx="4183789" cy="3688779"/>
          </a:xfrm>
          <a:prstGeom prst="rect">
            <a:avLst/>
          </a:prstGeom>
        </p:spPr>
      </p:pic>
    </p:spTree>
    <p:extLst>
      <p:ext uri="{BB962C8B-B14F-4D97-AF65-F5344CB8AC3E}">
        <p14:creationId xmlns:p14="http://schemas.microsoft.com/office/powerpoint/2010/main" val="3984455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E2FA52B6-9A23-41A4-8618-93432AFEF4DB}"/>
              </a:ext>
            </a:extLst>
          </p:cNvPr>
          <p:cNvPicPr>
            <a:picLocks noChangeAspect="1"/>
          </p:cNvPicPr>
          <p:nvPr/>
        </p:nvPicPr>
        <p:blipFill rotWithShape="1">
          <a:blip r:embed="rId3">
            <a:extLst>
              <a:ext uri="{28A0092B-C50C-407E-A947-70E740481C1C}">
                <a14:useLocalDpi xmlns:a14="http://schemas.microsoft.com/office/drawing/2010/main" val="0"/>
              </a:ext>
            </a:extLst>
          </a:blip>
          <a:srcRect t="16625" b="8375"/>
          <a:stretch/>
        </p:blipFill>
        <p:spPr>
          <a:xfrm>
            <a:off x="1322387" y="2873604"/>
            <a:ext cx="3124200" cy="31242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pic>
        <p:nvPicPr>
          <p:cNvPr id="15" name="Picture 14" descr="A person wearing a suit and tie&#10;&#10;Description automatically generated">
            <a:extLst>
              <a:ext uri="{FF2B5EF4-FFF2-40B4-BE49-F238E27FC236}">
                <a16:creationId xmlns:a16="http://schemas.microsoft.com/office/drawing/2014/main" id="{9EC95854-88AF-431B-9D08-5AC442EAD8C3}"/>
              </a:ext>
            </a:extLst>
          </p:cNvPr>
          <p:cNvPicPr>
            <a:picLocks noChangeAspect="1"/>
          </p:cNvPicPr>
          <p:nvPr/>
        </p:nvPicPr>
        <p:blipFill rotWithShape="1">
          <a:blip r:embed="rId4">
            <a:extLst>
              <a:ext uri="{28A0092B-C50C-407E-A947-70E740481C1C}">
                <a14:useLocalDpi xmlns:a14="http://schemas.microsoft.com/office/drawing/2010/main" val="0"/>
              </a:ext>
            </a:extLst>
          </a:blip>
          <a:srcRect r="-1" b="25249"/>
          <a:stretch/>
        </p:blipFill>
        <p:spPr>
          <a:xfrm>
            <a:off x="8194563" y="2873604"/>
            <a:ext cx="3124200" cy="31242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pic>
        <p:nvPicPr>
          <p:cNvPr id="11" name="Content Placeholder 10" descr="A person wearing sunglasses posing for the camera&#10;&#10;Description automatically generated">
            <a:extLst>
              <a:ext uri="{FF2B5EF4-FFF2-40B4-BE49-F238E27FC236}">
                <a16:creationId xmlns:a16="http://schemas.microsoft.com/office/drawing/2014/main" id="{226FB8FC-057A-4D72-9573-377174704A9A}"/>
              </a:ext>
            </a:extLst>
          </p:cNvPr>
          <p:cNvPicPr>
            <a:picLocks noChangeAspect="1"/>
          </p:cNvPicPr>
          <p:nvPr/>
        </p:nvPicPr>
        <p:blipFill rotWithShape="1">
          <a:blip r:embed="rId5">
            <a:extLst>
              <a:ext uri="{28A0092B-C50C-407E-A947-70E740481C1C}">
                <a14:useLocalDpi xmlns:a14="http://schemas.microsoft.com/office/drawing/2010/main" val="0"/>
              </a:ext>
            </a:extLst>
          </a:blip>
          <a:srcRect t="9375" b="34375"/>
          <a:stretch/>
        </p:blipFill>
        <p:spPr>
          <a:xfrm>
            <a:off x="4830687" y="2873604"/>
            <a:ext cx="3124200" cy="31242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2" name="Title 1">
            <a:extLst>
              <a:ext uri="{FF2B5EF4-FFF2-40B4-BE49-F238E27FC236}">
                <a16:creationId xmlns:a16="http://schemas.microsoft.com/office/drawing/2014/main" id="{A82B2BD9-28D6-4C85-A4A4-2984FDBC332D}"/>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kern="1200">
                <a:solidFill>
                  <a:srgbClr val="FFFFFF"/>
                </a:solidFill>
                <a:latin typeface="+mj-lt"/>
                <a:ea typeface="+mj-ea"/>
                <a:cs typeface="+mj-cs"/>
              </a:rPr>
              <a:t>Team Solid State</a:t>
            </a:r>
          </a:p>
        </p:txBody>
      </p:sp>
      <p:sp>
        <p:nvSpPr>
          <p:cNvPr id="16" name="TextBox 15">
            <a:extLst>
              <a:ext uri="{FF2B5EF4-FFF2-40B4-BE49-F238E27FC236}">
                <a16:creationId xmlns:a16="http://schemas.microsoft.com/office/drawing/2014/main" id="{4B1D7F3A-740C-45E1-873C-605EFE5241CA}"/>
              </a:ext>
            </a:extLst>
          </p:cNvPr>
          <p:cNvSpPr txBox="1"/>
          <p:nvPr/>
        </p:nvSpPr>
        <p:spPr>
          <a:xfrm>
            <a:off x="2351087" y="6160055"/>
            <a:ext cx="3124200" cy="369332"/>
          </a:xfrm>
          <a:prstGeom prst="rect">
            <a:avLst/>
          </a:prstGeom>
          <a:noFill/>
        </p:spPr>
        <p:txBody>
          <a:bodyPr wrap="square" rtlCol="0">
            <a:spAutoFit/>
          </a:bodyPr>
          <a:lstStyle/>
          <a:p>
            <a:r>
              <a:rPr lang="en-IN" dirty="0"/>
              <a:t>SHREYA</a:t>
            </a:r>
          </a:p>
        </p:txBody>
      </p:sp>
      <p:sp>
        <p:nvSpPr>
          <p:cNvPr id="17" name="TextBox 16">
            <a:extLst>
              <a:ext uri="{FF2B5EF4-FFF2-40B4-BE49-F238E27FC236}">
                <a16:creationId xmlns:a16="http://schemas.microsoft.com/office/drawing/2014/main" id="{02BE7381-EAED-4D41-BA97-9D8FE259BF39}"/>
              </a:ext>
            </a:extLst>
          </p:cNvPr>
          <p:cNvSpPr txBox="1"/>
          <p:nvPr/>
        </p:nvSpPr>
        <p:spPr>
          <a:xfrm>
            <a:off x="5709443" y="6185256"/>
            <a:ext cx="3124200" cy="369332"/>
          </a:xfrm>
          <a:prstGeom prst="rect">
            <a:avLst/>
          </a:prstGeom>
          <a:noFill/>
        </p:spPr>
        <p:txBody>
          <a:bodyPr wrap="square" rtlCol="0">
            <a:spAutoFit/>
          </a:bodyPr>
          <a:lstStyle/>
          <a:p>
            <a:r>
              <a:rPr lang="en-IN" dirty="0"/>
              <a:t>CADELL</a:t>
            </a:r>
          </a:p>
        </p:txBody>
      </p:sp>
      <p:sp>
        <p:nvSpPr>
          <p:cNvPr id="18" name="TextBox 17">
            <a:extLst>
              <a:ext uri="{FF2B5EF4-FFF2-40B4-BE49-F238E27FC236}">
                <a16:creationId xmlns:a16="http://schemas.microsoft.com/office/drawing/2014/main" id="{68D6D5CF-DD5D-46E4-AAAA-9600C91E339B}"/>
              </a:ext>
            </a:extLst>
          </p:cNvPr>
          <p:cNvSpPr txBox="1"/>
          <p:nvPr/>
        </p:nvSpPr>
        <p:spPr>
          <a:xfrm>
            <a:off x="9622630" y="6185256"/>
            <a:ext cx="3124200" cy="369332"/>
          </a:xfrm>
          <a:prstGeom prst="rect">
            <a:avLst/>
          </a:prstGeom>
          <a:noFill/>
        </p:spPr>
        <p:txBody>
          <a:bodyPr wrap="square" rtlCol="0">
            <a:spAutoFit/>
          </a:bodyPr>
          <a:lstStyle/>
          <a:p>
            <a:r>
              <a:rPr lang="en-IN" dirty="0"/>
              <a:t>ARUN</a:t>
            </a:r>
          </a:p>
        </p:txBody>
      </p:sp>
    </p:spTree>
    <p:extLst>
      <p:ext uri="{BB962C8B-B14F-4D97-AF65-F5344CB8AC3E}">
        <p14:creationId xmlns:p14="http://schemas.microsoft.com/office/powerpoint/2010/main" val="7308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F1B7-1B3C-401C-AF76-B82BF2165A66}"/>
              </a:ext>
            </a:extLst>
          </p:cNvPr>
          <p:cNvSpPr>
            <a:spLocks noGrp="1"/>
          </p:cNvSpPr>
          <p:nvPr>
            <p:ph type="title"/>
          </p:nvPr>
        </p:nvSpPr>
        <p:spPr/>
        <p:txBody>
          <a:bodyPr/>
          <a:lstStyle/>
          <a:p>
            <a:r>
              <a:rPr lang="en-IN" b="1" dirty="0">
                <a:solidFill>
                  <a:srgbClr val="FF3399"/>
                </a:solidFill>
              </a:rPr>
              <a:t>Objective</a:t>
            </a:r>
            <a:r>
              <a:rPr lang="en-IN" dirty="0"/>
              <a:t>:</a:t>
            </a:r>
          </a:p>
        </p:txBody>
      </p:sp>
      <p:sp>
        <p:nvSpPr>
          <p:cNvPr id="3" name="Content Placeholder 2">
            <a:extLst>
              <a:ext uri="{FF2B5EF4-FFF2-40B4-BE49-F238E27FC236}">
                <a16:creationId xmlns:a16="http://schemas.microsoft.com/office/drawing/2014/main" id="{B5520AE1-B714-46F7-9F20-1E8520ED5E18}"/>
              </a:ext>
            </a:extLst>
          </p:cNvPr>
          <p:cNvSpPr>
            <a:spLocks noGrp="1"/>
          </p:cNvSpPr>
          <p:nvPr>
            <p:ph idx="1"/>
          </p:nvPr>
        </p:nvSpPr>
        <p:spPr/>
        <p:txBody>
          <a:bodyPr/>
          <a:lstStyle/>
          <a:p>
            <a:r>
              <a:rPr lang="en-IN" dirty="0"/>
              <a:t>To build an AI powered application that enables doctors treat breast cancer patients and to prescribe medicines and in a more informed way through machine learning suggestions.</a:t>
            </a:r>
          </a:p>
          <a:p>
            <a:pPr marL="0" indent="0">
              <a:buNone/>
            </a:pPr>
            <a:endParaRPr lang="en-IN" dirty="0"/>
          </a:p>
          <a:p>
            <a:r>
              <a:rPr lang="en-IN" dirty="0"/>
              <a:t>To build a mobile app for patients to support them throughout the treatment cycle</a:t>
            </a:r>
          </a:p>
        </p:txBody>
      </p:sp>
    </p:spTree>
    <p:extLst>
      <p:ext uri="{BB962C8B-B14F-4D97-AF65-F5344CB8AC3E}">
        <p14:creationId xmlns:p14="http://schemas.microsoft.com/office/powerpoint/2010/main" val="368074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BC19-6A18-483D-BE9F-A9D466C480D5}"/>
              </a:ext>
            </a:extLst>
          </p:cNvPr>
          <p:cNvSpPr>
            <a:spLocks noGrp="1"/>
          </p:cNvSpPr>
          <p:nvPr>
            <p:ph type="title"/>
          </p:nvPr>
        </p:nvSpPr>
        <p:spPr>
          <a:xfrm>
            <a:off x="838200" y="934085"/>
            <a:ext cx="10515600" cy="1325563"/>
          </a:xfrm>
        </p:spPr>
        <p:txBody>
          <a:bodyPr/>
          <a:lstStyle/>
          <a:p>
            <a:r>
              <a:rPr lang="en-IN" dirty="0"/>
              <a:t>Technology Used  : </a:t>
            </a:r>
            <a:endParaRPr lang="en-IN" b="1" dirty="0">
              <a:solidFill>
                <a:srgbClr val="FF3399"/>
              </a:solidFill>
            </a:endParaRPr>
          </a:p>
        </p:txBody>
      </p:sp>
      <p:sp>
        <p:nvSpPr>
          <p:cNvPr id="3" name="Content Placeholder 2">
            <a:extLst>
              <a:ext uri="{FF2B5EF4-FFF2-40B4-BE49-F238E27FC236}">
                <a16:creationId xmlns:a16="http://schemas.microsoft.com/office/drawing/2014/main" id="{3B558393-EA09-4C16-B38D-0A2625BC31C1}"/>
              </a:ext>
            </a:extLst>
          </p:cNvPr>
          <p:cNvSpPr>
            <a:spLocks noGrp="1"/>
          </p:cNvSpPr>
          <p:nvPr>
            <p:ph idx="1"/>
          </p:nvPr>
        </p:nvSpPr>
        <p:spPr>
          <a:xfrm>
            <a:off x="838200" y="2811145"/>
            <a:ext cx="10515600" cy="4351338"/>
          </a:xfrm>
        </p:spPr>
        <p:txBody>
          <a:bodyPr/>
          <a:lstStyle/>
          <a:p>
            <a:r>
              <a:rPr lang="en-IN" dirty="0"/>
              <a:t>Appian is a low code business management platform to build web and mobile applications across domains</a:t>
            </a:r>
          </a:p>
        </p:txBody>
      </p:sp>
      <p:pic>
        <p:nvPicPr>
          <p:cNvPr id="5" name="Picture 4" descr="A picture containing tableware, dishware, plate, drawing&#10;&#10;Description automatically generated">
            <a:extLst>
              <a:ext uri="{FF2B5EF4-FFF2-40B4-BE49-F238E27FC236}">
                <a16:creationId xmlns:a16="http://schemas.microsoft.com/office/drawing/2014/main" id="{83297609-6A85-46BE-A32F-C3B3B310C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816" y="1229950"/>
            <a:ext cx="1955271" cy="870298"/>
          </a:xfrm>
          <a:prstGeom prst="rect">
            <a:avLst/>
          </a:prstGeom>
        </p:spPr>
      </p:pic>
    </p:spTree>
    <p:extLst>
      <p:ext uri="{BB962C8B-B14F-4D97-AF65-F5344CB8AC3E}">
        <p14:creationId xmlns:p14="http://schemas.microsoft.com/office/powerpoint/2010/main" val="166244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0F9FB-9CB6-4586-A728-7582195168D5}"/>
              </a:ext>
            </a:extLst>
          </p:cNvPr>
          <p:cNvSpPr>
            <a:spLocks noGrp="1"/>
          </p:cNvSpPr>
          <p:nvPr>
            <p:ph type="title"/>
          </p:nvPr>
        </p:nvSpPr>
        <p:spPr/>
        <p:txBody>
          <a:bodyPr/>
          <a:lstStyle/>
          <a:p>
            <a:r>
              <a:rPr lang="en-IN" dirty="0">
                <a:solidFill>
                  <a:srgbClr val="FF3399"/>
                </a:solidFill>
              </a:rPr>
              <a:t>Why we choose Appian?</a:t>
            </a:r>
          </a:p>
        </p:txBody>
      </p:sp>
      <p:sp>
        <p:nvSpPr>
          <p:cNvPr id="3" name="Content Placeholder 2">
            <a:extLst>
              <a:ext uri="{FF2B5EF4-FFF2-40B4-BE49-F238E27FC236}">
                <a16:creationId xmlns:a16="http://schemas.microsoft.com/office/drawing/2014/main" id="{627580C5-F8AE-4CDE-9EEA-C6F2A648A39C}"/>
              </a:ext>
            </a:extLst>
          </p:cNvPr>
          <p:cNvSpPr>
            <a:spLocks noGrp="1"/>
          </p:cNvSpPr>
          <p:nvPr>
            <p:ph idx="1"/>
          </p:nvPr>
        </p:nvSpPr>
        <p:spPr/>
        <p:txBody>
          <a:bodyPr/>
          <a:lstStyle/>
          <a:p>
            <a:r>
              <a:rPr lang="en-IN" dirty="0"/>
              <a:t>Low code platform</a:t>
            </a:r>
          </a:p>
          <a:p>
            <a:r>
              <a:rPr lang="en-IN" dirty="0"/>
              <a:t>Mobile friendly applications</a:t>
            </a:r>
          </a:p>
          <a:p>
            <a:r>
              <a:rPr lang="en-IN" dirty="0"/>
              <a:t>Multiple language feature</a:t>
            </a:r>
          </a:p>
          <a:p>
            <a:r>
              <a:rPr lang="en-IN" dirty="0"/>
              <a:t>Easier Integration capability</a:t>
            </a:r>
          </a:p>
          <a:p>
            <a:endParaRPr lang="en-IN" dirty="0"/>
          </a:p>
        </p:txBody>
      </p:sp>
    </p:spTree>
    <p:extLst>
      <p:ext uri="{BB962C8B-B14F-4D97-AF65-F5344CB8AC3E}">
        <p14:creationId xmlns:p14="http://schemas.microsoft.com/office/powerpoint/2010/main" val="377413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2B40-9AD0-4ABB-BDC5-CBA67E322C9E}"/>
              </a:ext>
            </a:extLst>
          </p:cNvPr>
          <p:cNvSpPr>
            <a:spLocks noGrp="1"/>
          </p:cNvSpPr>
          <p:nvPr>
            <p:ph type="title"/>
          </p:nvPr>
        </p:nvSpPr>
        <p:spPr/>
        <p:txBody>
          <a:bodyPr/>
          <a:lstStyle/>
          <a:p>
            <a:r>
              <a:rPr lang="en-IN" b="1" dirty="0">
                <a:solidFill>
                  <a:srgbClr val="FF3399"/>
                </a:solidFill>
              </a:rPr>
              <a:t>Integrations Used</a:t>
            </a:r>
          </a:p>
        </p:txBody>
      </p:sp>
      <p:sp>
        <p:nvSpPr>
          <p:cNvPr id="3" name="Content Placeholder 2">
            <a:extLst>
              <a:ext uri="{FF2B5EF4-FFF2-40B4-BE49-F238E27FC236}">
                <a16:creationId xmlns:a16="http://schemas.microsoft.com/office/drawing/2014/main" id="{199F45DF-8451-457F-8343-B7F6738B6D38}"/>
              </a:ext>
            </a:extLst>
          </p:cNvPr>
          <p:cNvSpPr>
            <a:spLocks noGrp="1"/>
          </p:cNvSpPr>
          <p:nvPr>
            <p:ph idx="1"/>
          </p:nvPr>
        </p:nvSpPr>
        <p:spPr/>
        <p:txBody>
          <a:bodyPr/>
          <a:lstStyle/>
          <a:p>
            <a:r>
              <a:rPr lang="en-IN" dirty="0">
                <a:solidFill>
                  <a:srgbClr val="FF3399"/>
                </a:solidFill>
              </a:rPr>
              <a:t>AI/ML API Integration</a:t>
            </a:r>
          </a:p>
          <a:p>
            <a:pPr lvl="1"/>
            <a:r>
              <a:rPr lang="en-IN" dirty="0"/>
              <a:t>for enhancing doctor’s treatment with artificial intelligence/ machine learning suggested medicines and clinical treatments</a:t>
            </a:r>
          </a:p>
          <a:p>
            <a:r>
              <a:rPr lang="en-IN" dirty="0">
                <a:solidFill>
                  <a:srgbClr val="FF3399"/>
                </a:solidFill>
              </a:rPr>
              <a:t>Zoom App Integration</a:t>
            </a:r>
          </a:p>
          <a:p>
            <a:pPr lvl="1"/>
            <a:r>
              <a:rPr lang="en-IN" dirty="0"/>
              <a:t>To enable online doctor consultation</a:t>
            </a:r>
          </a:p>
          <a:p>
            <a:r>
              <a:rPr lang="en-IN" dirty="0" err="1">
                <a:solidFill>
                  <a:srgbClr val="FF3399"/>
                </a:solidFill>
              </a:rPr>
              <a:t>FitBit</a:t>
            </a:r>
            <a:r>
              <a:rPr lang="en-IN" dirty="0">
                <a:solidFill>
                  <a:srgbClr val="FF3399"/>
                </a:solidFill>
              </a:rPr>
              <a:t> Integration</a:t>
            </a:r>
          </a:p>
          <a:p>
            <a:pPr lvl="1"/>
            <a:r>
              <a:rPr lang="en-IN" dirty="0"/>
              <a:t>To integrate and monitor daily activities of the patient</a:t>
            </a:r>
          </a:p>
          <a:p>
            <a:r>
              <a:rPr lang="en-IN" dirty="0">
                <a:solidFill>
                  <a:srgbClr val="FF3399"/>
                </a:solidFill>
              </a:rPr>
              <a:t>Google Translate Integration</a:t>
            </a:r>
          </a:p>
          <a:p>
            <a:pPr lvl="1"/>
            <a:r>
              <a:rPr lang="en-IN" dirty="0"/>
              <a:t>To enable multi language functionality feature for our application</a:t>
            </a:r>
          </a:p>
        </p:txBody>
      </p:sp>
    </p:spTree>
    <p:extLst>
      <p:ext uri="{BB962C8B-B14F-4D97-AF65-F5344CB8AC3E}">
        <p14:creationId xmlns:p14="http://schemas.microsoft.com/office/powerpoint/2010/main" val="375426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5AC-9767-4F3E-AC96-725C60222132}"/>
              </a:ext>
            </a:extLst>
          </p:cNvPr>
          <p:cNvSpPr>
            <a:spLocks noGrp="1"/>
          </p:cNvSpPr>
          <p:nvPr>
            <p:ph type="title"/>
          </p:nvPr>
        </p:nvSpPr>
        <p:spPr/>
        <p:txBody>
          <a:bodyPr/>
          <a:lstStyle/>
          <a:p>
            <a:r>
              <a:rPr lang="en-IN" dirty="0">
                <a:solidFill>
                  <a:srgbClr val="FF3399"/>
                </a:solidFill>
              </a:rPr>
              <a:t>Doctor Site </a:t>
            </a:r>
            <a:r>
              <a:rPr lang="en-IN" sz="2000" dirty="0">
                <a:solidFill>
                  <a:srgbClr val="FF3399"/>
                </a:solidFill>
              </a:rPr>
              <a:t>(Web application)</a:t>
            </a:r>
          </a:p>
        </p:txBody>
      </p:sp>
      <p:sp>
        <p:nvSpPr>
          <p:cNvPr id="3" name="Content Placeholder 2">
            <a:extLst>
              <a:ext uri="{FF2B5EF4-FFF2-40B4-BE49-F238E27FC236}">
                <a16:creationId xmlns:a16="http://schemas.microsoft.com/office/drawing/2014/main" id="{0569CA92-A297-45F3-AFB7-D44EF9E5C148}"/>
              </a:ext>
            </a:extLst>
          </p:cNvPr>
          <p:cNvSpPr>
            <a:spLocks noGrp="1"/>
          </p:cNvSpPr>
          <p:nvPr>
            <p:ph idx="1"/>
          </p:nvPr>
        </p:nvSpPr>
        <p:spPr/>
        <p:txBody>
          <a:bodyPr/>
          <a:lstStyle/>
          <a:p>
            <a:r>
              <a:rPr lang="en-IN" dirty="0">
                <a:solidFill>
                  <a:srgbClr val="FF3399"/>
                </a:solidFill>
              </a:rPr>
              <a:t>Landing page</a:t>
            </a:r>
          </a:p>
          <a:p>
            <a:pPr lvl="1"/>
            <a:r>
              <a:rPr lang="en-IN" dirty="0"/>
              <a:t>My Patients</a:t>
            </a:r>
          </a:p>
          <a:p>
            <a:pPr lvl="2"/>
            <a:r>
              <a:rPr lang="en-IN" dirty="0"/>
              <a:t>Display list of patients being treated by the doctor</a:t>
            </a:r>
          </a:p>
          <a:p>
            <a:pPr lvl="2"/>
            <a:endParaRPr lang="en-IN" dirty="0"/>
          </a:p>
          <a:p>
            <a:pPr lvl="1"/>
            <a:r>
              <a:rPr lang="en-IN" dirty="0"/>
              <a:t>My Appointments</a:t>
            </a:r>
          </a:p>
          <a:p>
            <a:pPr lvl="2"/>
            <a:r>
              <a:rPr lang="en-IN" dirty="0"/>
              <a:t>Displays list of pending appointments to be approved (requested by patient)</a:t>
            </a:r>
          </a:p>
          <a:p>
            <a:pPr lvl="2"/>
            <a:r>
              <a:rPr lang="en-IN" dirty="0"/>
              <a:t>Displays list of upcoming events/appointments</a:t>
            </a:r>
          </a:p>
        </p:txBody>
      </p:sp>
    </p:spTree>
    <p:extLst>
      <p:ext uri="{BB962C8B-B14F-4D97-AF65-F5344CB8AC3E}">
        <p14:creationId xmlns:p14="http://schemas.microsoft.com/office/powerpoint/2010/main" val="130892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4CE9-4B61-4A3C-A53A-D364D719DFBB}"/>
              </a:ext>
            </a:extLst>
          </p:cNvPr>
          <p:cNvSpPr>
            <a:spLocks noGrp="1"/>
          </p:cNvSpPr>
          <p:nvPr>
            <p:ph type="title"/>
          </p:nvPr>
        </p:nvSpPr>
        <p:spPr/>
        <p:txBody>
          <a:bodyPr/>
          <a:lstStyle/>
          <a:p>
            <a:r>
              <a:rPr lang="en-IN" dirty="0">
                <a:solidFill>
                  <a:srgbClr val="FF3399"/>
                </a:solidFill>
              </a:rPr>
              <a:t>My Patients</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C8210642-B031-4AD2-A2C1-A9C5E987F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21" y="1796749"/>
            <a:ext cx="10411345" cy="4351338"/>
          </a:xfrm>
        </p:spPr>
      </p:pic>
    </p:spTree>
    <p:extLst>
      <p:ext uri="{BB962C8B-B14F-4D97-AF65-F5344CB8AC3E}">
        <p14:creationId xmlns:p14="http://schemas.microsoft.com/office/powerpoint/2010/main" val="831383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498</Words>
  <Application>Microsoft Office PowerPoint</Application>
  <PresentationFormat>Widescreen</PresentationFormat>
  <Paragraphs>70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Team Solid State</vt:lpstr>
      <vt:lpstr>Objective:</vt:lpstr>
      <vt:lpstr>Technology Used  : </vt:lpstr>
      <vt:lpstr>Why we choose Appian?</vt:lpstr>
      <vt:lpstr>Integrations Used</vt:lpstr>
      <vt:lpstr>Doctor Site (Web application)</vt:lpstr>
      <vt:lpstr>My Patients</vt:lpstr>
      <vt:lpstr>My Appointments</vt:lpstr>
      <vt:lpstr>Viewing a Patient Record</vt:lpstr>
      <vt:lpstr>AI Predictions</vt:lpstr>
      <vt:lpstr>AI suggesting medicines:</vt:lpstr>
      <vt:lpstr>Patient Site</vt:lpstr>
      <vt:lpstr> Book Appointments  patient can consult nearby doctor using google maps </vt:lpstr>
      <vt:lpstr>My Data  shows data from FITBIT integration</vt:lpstr>
      <vt:lpstr>Consultations -  shows all past consultations – data persisted from book appointment workflow</vt:lpstr>
      <vt:lpstr>Lets talk non-live chat option with the doctor to clarify doubts anytime</vt:lpstr>
      <vt:lpstr>Knowledge Center gives awareness through news and upcoming conferences</vt:lpstr>
      <vt:lpstr>Try it out Please try accessing our sites which we developed through below links and credentials</vt:lpstr>
      <vt:lpstr>Presentation links:</vt:lpstr>
      <vt:lpstr>Accomplishments</vt:lpstr>
      <vt:lpstr>What next for iFlag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Ramanath</dc:creator>
  <cp:lastModifiedBy>Arun Ramanath</cp:lastModifiedBy>
  <cp:revision>22</cp:revision>
  <dcterms:created xsi:type="dcterms:W3CDTF">2020-10-06T21:44:39Z</dcterms:created>
  <dcterms:modified xsi:type="dcterms:W3CDTF">2020-10-06T23:28:43Z</dcterms:modified>
</cp:coreProperties>
</file>